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59"/>
  </p:notesMasterIdLst>
  <p:handoutMasterIdLst>
    <p:handoutMasterId r:id="rId60"/>
  </p:handoutMasterIdLst>
  <p:sldIdLst>
    <p:sldId id="286" r:id="rId11"/>
    <p:sldId id="338" r:id="rId12"/>
    <p:sldId id="303" r:id="rId13"/>
    <p:sldId id="381" r:id="rId14"/>
    <p:sldId id="382" r:id="rId15"/>
    <p:sldId id="306" r:id="rId16"/>
    <p:sldId id="383" r:id="rId17"/>
    <p:sldId id="292" r:id="rId18"/>
    <p:sldId id="318" r:id="rId19"/>
    <p:sldId id="385" r:id="rId20"/>
    <p:sldId id="339" r:id="rId21"/>
    <p:sldId id="294" r:id="rId22"/>
    <p:sldId id="296" r:id="rId23"/>
    <p:sldId id="365" r:id="rId24"/>
    <p:sldId id="364" r:id="rId25"/>
    <p:sldId id="378" r:id="rId26"/>
    <p:sldId id="345" r:id="rId27"/>
    <p:sldId id="319" r:id="rId28"/>
    <p:sldId id="380" r:id="rId29"/>
    <p:sldId id="320" r:id="rId30"/>
    <p:sldId id="298" r:id="rId31"/>
    <p:sldId id="323" r:id="rId32"/>
    <p:sldId id="376" r:id="rId33"/>
    <p:sldId id="330" r:id="rId34"/>
    <p:sldId id="329" r:id="rId35"/>
    <p:sldId id="371" r:id="rId36"/>
    <p:sldId id="370" r:id="rId37"/>
    <p:sldId id="349" r:id="rId38"/>
    <p:sldId id="377" r:id="rId39"/>
    <p:sldId id="331" r:id="rId40"/>
    <p:sldId id="307" r:id="rId41"/>
    <p:sldId id="311" r:id="rId42"/>
    <p:sldId id="332" r:id="rId43"/>
    <p:sldId id="384" r:id="rId44"/>
    <p:sldId id="341" r:id="rId45"/>
    <p:sldId id="317" r:id="rId46"/>
    <p:sldId id="333" r:id="rId47"/>
    <p:sldId id="308" r:id="rId48"/>
    <p:sldId id="347" r:id="rId49"/>
    <p:sldId id="334" r:id="rId50"/>
    <p:sldId id="343" r:id="rId51"/>
    <p:sldId id="373" r:id="rId52"/>
    <p:sldId id="346" r:id="rId53"/>
    <p:sldId id="312" r:id="rId54"/>
    <p:sldId id="310" r:id="rId55"/>
    <p:sldId id="348" r:id="rId56"/>
    <p:sldId id="354" r:id="rId57"/>
    <p:sldId id="316" r:id="rId58"/>
  </p:sldIdLst>
  <p:sldSz cx="9144000" cy="6858000" type="screen4x3"/>
  <p:notesSz cx="7034213" cy="101647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8E65"/>
    <a:srgbClr val="3D566E"/>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94" autoAdjust="0"/>
    <p:restoredTop sz="94661"/>
  </p:normalViewPr>
  <p:slideViewPr>
    <p:cSldViewPr snapToGrid="0" snapToObjects="1">
      <p:cViewPr>
        <p:scale>
          <a:sx n="130" d="100"/>
          <a:sy n="130" d="100"/>
        </p:scale>
        <p:origin x="-28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08238"/>
          </a:xfrm>
          <a:prstGeom prst="rect">
            <a:avLst/>
          </a:prstGeom>
        </p:spPr>
        <p:txBody>
          <a:bodyPr vert="horz" lIns="94028" tIns="47014" rIns="94028" bIns="47014" rtlCol="0"/>
          <a:lstStyle>
            <a:lvl1pPr algn="l">
              <a:defRPr sz="1200"/>
            </a:lvl1pPr>
          </a:lstStyle>
          <a:p>
            <a:endParaRPr lang="fr-FR"/>
          </a:p>
        </p:txBody>
      </p:sp>
      <p:sp>
        <p:nvSpPr>
          <p:cNvPr id="3" name="Espace réservé de la date 2"/>
          <p:cNvSpPr>
            <a:spLocks noGrp="1"/>
          </p:cNvSpPr>
          <p:nvPr>
            <p:ph type="dt" sz="quarter" idx="1"/>
          </p:nvPr>
        </p:nvSpPr>
        <p:spPr>
          <a:xfrm>
            <a:off x="3984427" y="0"/>
            <a:ext cx="3048159" cy="508238"/>
          </a:xfrm>
          <a:prstGeom prst="rect">
            <a:avLst/>
          </a:prstGeom>
        </p:spPr>
        <p:txBody>
          <a:bodyPr vert="horz" lIns="94028" tIns="47014" rIns="94028" bIns="47014" rtlCol="0"/>
          <a:lstStyle>
            <a:lvl1pPr algn="r">
              <a:defRPr sz="1200"/>
            </a:lvl1pPr>
          </a:lstStyle>
          <a:p>
            <a:fld id="{C7D9186E-EAA7-3A42-AFD2-CC349621202A}" type="datetimeFigureOut">
              <a:rPr lang="fr-FR" smtClean="0"/>
              <a:pPr/>
              <a:t>20/01/2020</a:t>
            </a:fld>
            <a:endParaRPr lang="fr-FR"/>
          </a:p>
        </p:txBody>
      </p:sp>
      <p:sp>
        <p:nvSpPr>
          <p:cNvPr id="4" name="Espace réservé du pied de page 3"/>
          <p:cNvSpPr>
            <a:spLocks noGrp="1"/>
          </p:cNvSpPr>
          <p:nvPr>
            <p:ph type="ftr" sz="quarter" idx="2"/>
          </p:nvPr>
        </p:nvSpPr>
        <p:spPr>
          <a:xfrm>
            <a:off x="0" y="9654761"/>
            <a:ext cx="3048159" cy="508238"/>
          </a:xfrm>
          <a:prstGeom prst="rect">
            <a:avLst/>
          </a:prstGeom>
        </p:spPr>
        <p:txBody>
          <a:bodyPr vert="horz" lIns="94028" tIns="47014" rIns="94028" bIns="4701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84427" y="9654761"/>
            <a:ext cx="3048159" cy="508238"/>
          </a:xfrm>
          <a:prstGeom prst="rect">
            <a:avLst/>
          </a:prstGeom>
        </p:spPr>
        <p:txBody>
          <a:bodyPr vert="horz" lIns="94028" tIns="47014" rIns="94028" bIns="47014"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08238"/>
          </a:xfrm>
          <a:prstGeom prst="rect">
            <a:avLst/>
          </a:prstGeom>
        </p:spPr>
        <p:txBody>
          <a:bodyPr vert="horz" lIns="94028" tIns="47014" rIns="94028" bIns="47014" rtlCol="0"/>
          <a:lstStyle>
            <a:lvl1pPr algn="l">
              <a:defRPr sz="1200"/>
            </a:lvl1pPr>
          </a:lstStyle>
          <a:p>
            <a:endParaRPr lang="fr-FR"/>
          </a:p>
        </p:txBody>
      </p:sp>
      <p:sp>
        <p:nvSpPr>
          <p:cNvPr id="3" name="Espace réservé de la date 2"/>
          <p:cNvSpPr>
            <a:spLocks noGrp="1"/>
          </p:cNvSpPr>
          <p:nvPr>
            <p:ph type="dt" idx="1"/>
          </p:nvPr>
        </p:nvSpPr>
        <p:spPr>
          <a:xfrm>
            <a:off x="3984427" y="0"/>
            <a:ext cx="3048159" cy="508238"/>
          </a:xfrm>
          <a:prstGeom prst="rect">
            <a:avLst/>
          </a:prstGeom>
        </p:spPr>
        <p:txBody>
          <a:bodyPr vert="horz" lIns="94028" tIns="47014" rIns="94028" bIns="47014" rtlCol="0"/>
          <a:lstStyle>
            <a:lvl1pPr algn="r">
              <a:defRPr sz="1200"/>
            </a:lvl1pPr>
          </a:lstStyle>
          <a:p>
            <a:fld id="{EE2EF2D4-44B9-F34D-AC77-36ED78FDDA30}" type="datetimeFigureOut">
              <a:rPr lang="fr-FR" smtClean="0"/>
              <a:pPr/>
              <a:t>20/01/2020</a:t>
            </a:fld>
            <a:endParaRPr lang="fr-FR"/>
          </a:p>
        </p:txBody>
      </p:sp>
      <p:sp>
        <p:nvSpPr>
          <p:cNvPr id="4" name="Espace réservé de l'image des diapositives 3"/>
          <p:cNvSpPr>
            <a:spLocks noGrp="1" noRot="1" noChangeAspect="1"/>
          </p:cNvSpPr>
          <p:nvPr>
            <p:ph type="sldImg" idx="2"/>
          </p:nvPr>
        </p:nvSpPr>
        <p:spPr>
          <a:xfrm>
            <a:off x="974725" y="762000"/>
            <a:ext cx="5084763" cy="3813175"/>
          </a:xfrm>
          <a:prstGeom prst="rect">
            <a:avLst/>
          </a:prstGeom>
          <a:noFill/>
          <a:ln w="12700">
            <a:solidFill>
              <a:prstClr val="black"/>
            </a:solidFill>
          </a:ln>
        </p:spPr>
        <p:txBody>
          <a:bodyPr vert="horz" lIns="94028" tIns="47014" rIns="94028" bIns="47014" rtlCol="0" anchor="ctr"/>
          <a:lstStyle/>
          <a:p>
            <a:endParaRPr lang="fr-FR"/>
          </a:p>
        </p:txBody>
      </p:sp>
      <p:sp>
        <p:nvSpPr>
          <p:cNvPr id="5" name="Espace réservé des commentaires 4"/>
          <p:cNvSpPr>
            <a:spLocks noGrp="1"/>
          </p:cNvSpPr>
          <p:nvPr>
            <p:ph type="body" sz="quarter" idx="3"/>
          </p:nvPr>
        </p:nvSpPr>
        <p:spPr>
          <a:xfrm>
            <a:off x="703422" y="4828263"/>
            <a:ext cx="5627370" cy="4574143"/>
          </a:xfrm>
          <a:prstGeom prst="rect">
            <a:avLst/>
          </a:prstGeom>
        </p:spPr>
        <p:txBody>
          <a:bodyPr vert="horz" lIns="94028" tIns="47014" rIns="94028" bIns="47014"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654761"/>
            <a:ext cx="3048159" cy="508238"/>
          </a:xfrm>
          <a:prstGeom prst="rect">
            <a:avLst/>
          </a:prstGeom>
        </p:spPr>
        <p:txBody>
          <a:bodyPr vert="horz" lIns="94028" tIns="47014" rIns="94028" bIns="4701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84427" y="9654761"/>
            <a:ext cx="3048159" cy="508238"/>
          </a:xfrm>
          <a:prstGeom prst="rect">
            <a:avLst/>
          </a:prstGeom>
        </p:spPr>
        <p:txBody>
          <a:bodyPr vert="horz" lIns="94028" tIns="47014" rIns="94028" bIns="47014"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5328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 id="2147483704" r:id="rId2"/>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 id="2147483703" r:id="rId2"/>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 calendrier</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000" y="1086064"/>
            <a:ext cx="9024000" cy="5076000"/>
          </a:xfrm>
          <a:prstGeom prst="rect">
            <a:avLst/>
          </a:prstGeom>
        </p:spPr>
      </p:pic>
      <p:sp>
        <p:nvSpPr>
          <p:cNvPr id="7" name="Rectangle à coins arrondis 6"/>
          <p:cNvSpPr/>
          <p:nvPr/>
        </p:nvSpPr>
        <p:spPr>
          <a:xfrm>
            <a:off x="543761" y="2711635"/>
            <a:ext cx="2634652" cy="167518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26718" y="4542739"/>
            <a:ext cx="1938528" cy="6437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xmlns="" val="1016635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180975" y="1365318"/>
            <a:ext cx="8532608" cy="4729380"/>
          </a:xfrm>
        </p:spPr>
        <p:txBody>
          <a:bodyPr>
            <a:normAutofit/>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12</a:t>
            </a:fld>
            <a:endParaRPr lang="fr-FR" dirty="0"/>
          </a:p>
        </p:txBody>
      </p:sp>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13</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14</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5425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15</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92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1900" b="1" dirty="0"/>
              <a:t>l</a:t>
            </a:r>
            <a:r>
              <a:rPr lang="fr-FR" sz="1900" b="1" dirty="0" smtClean="0"/>
              <a:t>es </a:t>
            </a:r>
            <a:r>
              <a:rPr lang="fr-FR" sz="1900" b="1" dirty="0"/>
              <a:t>licences sélectives de l’Université Paris Dauphine</a:t>
            </a:r>
          </a:p>
          <a:p>
            <a:pPr lvl="1"/>
            <a:r>
              <a:rPr lang="fr-FR" sz="1900" b="1" dirty="0"/>
              <a:t>les 10 Sciences Po / Instituts d’Etudes Politiques </a:t>
            </a:r>
            <a:endParaRPr lang="fr-FR" sz="1900" dirty="0"/>
          </a:p>
          <a:p>
            <a:pPr lvl="1"/>
            <a:r>
              <a:rPr lang="fr-FR" sz="1900" b="1" dirty="0" smtClean="0"/>
              <a:t>de </a:t>
            </a:r>
            <a:r>
              <a:rPr lang="fr-FR" sz="1900" b="1" dirty="0"/>
              <a:t>nouvelles écoles de commerce ou de </a:t>
            </a:r>
            <a:r>
              <a:rPr lang="fr-FR" sz="1900" b="1" dirty="0" smtClean="0"/>
              <a:t>management </a:t>
            </a:r>
            <a:r>
              <a:rPr lang="fr-FR" sz="1900" dirty="0" smtClean="0"/>
              <a:t>(concours </a:t>
            </a:r>
            <a:r>
              <a:rPr lang="fr-FR" sz="1900" dirty="0" err="1" smtClean="0"/>
              <a:t>Acces</a:t>
            </a:r>
            <a:r>
              <a:rPr lang="fr-FR" sz="1900" dirty="0" smtClean="0"/>
              <a:t>, </a:t>
            </a:r>
            <a:r>
              <a:rPr lang="fr-FR" sz="1900" dirty="0" err="1" smtClean="0"/>
              <a:t>Pass</a:t>
            </a:r>
            <a:r>
              <a:rPr lang="fr-FR" sz="1900" dirty="0" smtClean="0"/>
              <a:t>, </a:t>
            </a:r>
            <a:r>
              <a:rPr lang="fr-FR" sz="1900" dirty="0" err="1" smtClean="0"/>
              <a:t>Sesame</a:t>
            </a:r>
            <a:r>
              <a:rPr lang="fr-FR" sz="1900" dirty="0" smtClean="0"/>
              <a:t>…) </a:t>
            </a:r>
          </a:p>
          <a:p>
            <a:pPr lvl="1"/>
            <a:r>
              <a:rPr lang="fr-FR" sz="1900" b="1" dirty="0" smtClean="0"/>
              <a:t>7 nouvelles catégories d’instituts </a:t>
            </a:r>
            <a:r>
              <a:rPr lang="fr-FR" sz="1900" b="1" dirty="0"/>
              <a:t>de </a:t>
            </a:r>
            <a:r>
              <a:rPr lang="fr-FR" sz="1900" b="1" dirty="0" smtClean="0"/>
              <a:t>formation </a:t>
            </a:r>
            <a:r>
              <a:rPr lang="fr-FR" sz="1900" b="1" dirty="0"/>
              <a:t>aux professions paramédicales </a:t>
            </a:r>
            <a:r>
              <a:rPr lang="fr-FR" sz="1900" dirty="0" smtClean="0"/>
              <a:t>(dont, audioprothésiste</a:t>
            </a:r>
            <a:r>
              <a:rPr lang="fr-FR" sz="1900" dirty="0"/>
              <a:t>, </a:t>
            </a:r>
            <a:r>
              <a:rPr lang="fr-FR" sz="1900" dirty="0" smtClean="0"/>
              <a:t>orthophoniste, technicien de laboratoire médical….)</a:t>
            </a:r>
            <a:r>
              <a:rPr lang="fr-FR" sz="1900" b="1" dirty="0"/>
              <a:t> </a:t>
            </a:r>
            <a:endParaRPr lang="fr-FR" sz="1900" b="1" dirty="0" smtClean="0"/>
          </a:p>
          <a:p>
            <a:pPr lvl="1"/>
            <a:r>
              <a:rPr lang="fr-FR" sz="1900" b="1" dirty="0" smtClean="0"/>
              <a:t>De nouvelles écoles </a:t>
            </a:r>
            <a:r>
              <a:rPr lang="fr-FR" sz="1900" b="1" dirty="0"/>
              <a:t>de </a:t>
            </a:r>
            <a:r>
              <a:rPr lang="fr-FR" sz="1900" b="1" dirty="0" smtClean="0"/>
              <a:t>formation aux métiers </a:t>
            </a:r>
            <a:r>
              <a:rPr lang="fr-FR" sz="1900" b="1" dirty="0"/>
              <a:t>de la culture </a:t>
            </a:r>
            <a:r>
              <a:rPr lang="fr-FR" sz="1900" dirty="0"/>
              <a:t>(architecture et paysage, </a:t>
            </a:r>
            <a:r>
              <a:rPr lang="fr-FR" sz="1900" dirty="0" smtClean="0"/>
              <a:t>patrimoine,  </a:t>
            </a:r>
            <a:r>
              <a:rPr lang="fr-FR" sz="1900" dirty="0"/>
              <a:t>arts plastiques, spectacle vivant, cinéma, audiovisuel, multimédia, etc.)</a:t>
            </a:r>
          </a:p>
          <a:p>
            <a:pPr marL="633413" lvl="1" indent="0">
              <a:buNone/>
            </a:pPr>
            <a:r>
              <a:rPr lang="fr-FR" sz="1900" b="1" dirty="0" smtClean="0"/>
              <a:t>A </a:t>
            </a:r>
            <a:r>
              <a:rPr lang="fr-FR" sz="1900" b="1" dirty="0"/>
              <a:t>savoir</a:t>
            </a:r>
            <a:r>
              <a:rPr lang="fr-FR" sz="1900" dirty="0"/>
              <a:t> : </a:t>
            </a:r>
            <a:r>
              <a:rPr lang="fr-FR" sz="1900" dirty="0" smtClean="0"/>
              <a:t>ces formations sont </a:t>
            </a:r>
            <a:r>
              <a:rPr lang="fr-FR" sz="1900" dirty="0"/>
              <a:t>référencées sur le moteur de recherche mais, </a:t>
            </a:r>
            <a:r>
              <a:rPr lang="fr-FR" sz="1900" dirty="0" smtClean="0"/>
              <a:t>en 2020, pour </a:t>
            </a:r>
            <a:r>
              <a:rPr lang="fr-FR" sz="1900" dirty="0"/>
              <a:t>la très </a:t>
            </a:r>
            <a:r>
              <a:rPr lang="fr-FR" sz="1900" dirty="0" smtClean="0"/>
              <a:t>grande majorité </a:t>
            </a:r>
            <a:r>
              <a:rPr lang="fr-FR" sz="1900" dirty="0"/>
              <a:t>d’entre elles, les candidatures devront se faire, hors Parcoursup directement auprès des établissements &gt; modalités de candidature sur la fiche </a:t>
            </a:r>
            <a:r>
              <a:rPr lang="fr-FR" sz="1900" u="sng" dirty="0"/>
              <a:t>détaillée de la formation sur </a:t>
            </a:r>
            <a:r>
              <a:rPr lang="fr-FR" sz="1900" dirty="0"/>
              <a:t>Parcoursup.  </a:t>
            </a:r>
          </a:p>
          <a:p>
            <a:pPr lvl="1"/>
            <a:r>
              <a:rPr lang="fr-FR" sz="1900" b="1" dirty="0"/>
              <a:t>les formations aux métiers de l’hôtellerie-restauration</a:t>
            </a:r>
            <a:r>
              <a:rPr lang="fr-FR" sz="1900" dirty="0"/>
              <a:t> (</a:t>
            </a:r>
            <a:r>
              <a:rPr lang="fr-FR" sz="1900" dirty="0" err="1"/>
              <a:t>Ferrandi</a:t>
            </a:r>
            <a:r>
              <a:rPr lang="fr-FR" sz="1900" dirty="0"/>
              <a:t>, institut Paul Bocuse…)</a:t>
            </a:r>
          </a:p>
          <a:p>
            <a:pPr lvl="1"/>
            <a:r>
              <a:rPr lang="fr-FR" sz="1900" b="1" dirty="0"/>
              <a:t>de nouvelles formations en </a:t>
            </a:r>
            <a:r>
              <a:rPr lang="fr-FR" sz="1900" b="1" dirty="0" smtClean="0"/>
              <a:t>apprentissage</a:t>
            </a:r>
          </a:p>
          <a:p>
            <a:pPr lvl="1"/>
            <a:r>
              <a:rPr lang="fr-FR" sz="1900" b="1" dirty="0" smtClean="0"/>
              <a:t>….</a:t>
            </a:r>
            <a:endParaRPr lang="fr-FR" sz="19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xmlns="" val="2414726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a:t>
            </a:r>
            <a:endParaRPr lang="fr-FR" dirty="0"/>
          </a:p>
        </p:txBody>
      </p:sp>
      <p:sp>
        <p:nvSpPr>
          <p:cNvPr id="3" name="Espace réservé du texte 2"/>
          <p:cNvSpPr>
            <a:spLocks noGrp="1"/>
          </p:cNvSpPr>
          <p:nvPr>
            <p:ph type="body" sz="quarter" idx="13"/>
          </p:nvPr>
        </p:nvSpPr>
        <p:spPr>
          <a:xfrm>
            <a:off x="426718" y="1341909"/>
            <a:ext cx="8432274" cy="3727525"/>
          </a:xfrm>
        </p:spPr>
        <p:txBody>
          <a:bodyPr>
            <a:normAutofit fontScale="92500" lnSpcReduction="10000"/>
          </a:bodyPr>
          <a:lstStyle/>
          <a:p>
            <a:pPr marL="0" indent="0">
              <a:buNone/>
            </a:pPr>
            <a:r>
              <a:rPr lang="fr-FR" sz="2900" b="1" dirty="0" smtClean="0">
                <a:solidFill>
                  <a:srgbClr val="F28E65"/>
                </a:solidFill>
              </a:rPr>
              <a:t>En remplacement de la PACES, deux </a:t>
            </a:r>
            <a:r>
              <a:rPr lang="fr-FR" sz="2900" b="1" dirty="0">
                <a:solidFill>
                  <a:srgbClr val="F28E65"/>
                </a:solidFill>
              </a:rPr>
              <a:t>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700" dirty="0" smtClean="0"/>
          </a:p>
          <a:p>
            <a:r>
              <a:rPr lang="fr-FR" sz="1900" b="1" dirty="0" smtClean="0"/>
              <a:t>Une licence avec option « accès santé » (L.AS)</a:t>
            </a:r>
          </a:p>
          <a:p>
            <a:pPr marL="0" indent="0">
              <a:buNone/>
            </a:pPr>
            <a:r>
              <a:rPr lang="fr-FR" sz="1900" dirty="0" smtClean="0"/>
              <a:t>Exemple : licence de Droit, SVT, Gestion économie avec des enseignements supplémentaires liés à l’option santé</a:t>
            </a:r>
          </a:p>
          <a:p>
            <a:r>
              <a:rPr lang="fr-FR" sz="1900" b="1" dirty="0" smtClean="0"/>
              <a:t>Un parcours spécifique « accès santé » (PASS) avec une option d’une autre discipline </a:t>
            </a:r>
          </a:p>
          <a:p>
            <a:pPr marL="0" indent="0">
              <a:buNone/>
            </a:pPr>
            <a:r>
              <a:rPr lang="fr-FR" sz="19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xmlns="" val="2848517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xmlns=""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300" y="598900"/>
            <a:ext cx="9024000" cy="5076000"/>
          </a:xfrm>
          <a:prstGeom prst="rect">
            <a:avLst/>
          </a:prstGeom>
        </p:spPr>
      </p:pic>
      <p:sp>
        <p:nvSpPr>
          <p:cNvPr id="3" name="Rectangle à coins arrondis 2"/>
          <p:cNvSpPr/>
          <p:nvPr/>
        </p:nvSpPr>
        <p:spPr>
          <a:xfrm>
            <a:off x="3175000" y="2324100"/>
            <a:ext cx="2768600" cy="16256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311400" y="4089400"/>
            <a:ext cx="2413000" cy="3937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183956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fontScale="77500" lnSpcReduction="20000"/>
          </a:bodyPr>
          <a:lstStyle/>
          <a:p>
            <a:pPr marL="0">
              <a:lnSpc>
                <a:spcPct val="120000"/>
              </a:lnSpc>
            </a:pPr>
            <a:r>
              <a:rPr lang="fr-FR" dirty="0" smtClean="0"/>
              <a:t> </a:t>
            </a:r>
            <a:r>
              <a:rPr lang="fr-FR" sz="2800" dirty="0" smtClean="0"/>
              <a:t>Les enjeux </a:t>
            </a:r>
          </a:p>
          <a:p>
            <a:pPr marL="0">
              <a:lnSpc>
                <a:spcPct val="120000"/>
              </a:lnSpc>
            </a:pPr>
            <a:r>
              <a:rPr lang="fr-FR" sz="2800" dirty="0" smtClean="0"/>
              <a:t> Les objectifs </a:t>
            </a:r>
          </a:p>
          <a:p>
            <a:pPr marL="0">
              <a:lnSpc>
                <a:spcPct val="120000"/>
              </a:lnSpc>
            </a:pPr>
            <a:r>
              <a:rPr lang="fr-FR" sz="2800" dirty="0" smtClean="0"/>
              <a:t> Le calendrier 2020</a:t>
            </a:r>
          </a:p>
          <a:p>
            <a:pPr marL="0">
              <a:lnSpc>
                <a:spcPct val="120000"/>
              </a:lnSpc>
            </a:pPr>
            <a:r>
              <a:rPr lang="fr-FR" sz="2800" dirty="0"/>
              <a:t> L</a:t>
            </a:r>
            <a:r>
              <a:rPr lang="fr-FR" sz="2800" dirty="0" smtClean="0"/>
              <a:t>es principes clés de </a:t>
            </a:r>
            <a:r>
              <a:rPr lang="fr-FR" sz="2800" dirty="0" err="1" smtClean="0"/>
              <a:t>Parcoursup</a:t>
            </a:r>
            <a:endParaRPr lang="fr-FR" sz="2800" dirty="0"/>
          </a:p>
          <a:p>
            <a:pPr marL="0">
              <a:lnSpc>
                <a:spcPct val="120000"/>
              </a:lnSpc>
            </a:pPr>
            <a:r>
              <a:rPr lang="fr-FR" sz="2800" dirty="0"/>
              <a:t> </a:t>
            </a:r>
            <a:r>
              <a:rPr lang="fr-FR" sz="2800" dirty="0" smtClean="0"/>
              <a:t>L’accompagnement pour l’élaboration du projet d’orientation</a:t>
            </a:r>
          </a:p>
          <a:p>
            <a:pPr marL="0">
              <a:lnSpc>
                <a:spcPct val="120000"/>
              </a:lnSpc>
            </a:pPr>
            <a:r>
              <a:rPr lang="fr-FR" sz="2800" dirty="0" smtClean="0"/>
              <a:t>Etape 1 – 20 décembre &gt; 22 janvier 2020 : découverte des formations</a:t>
            </a:r>
            <a:endParaRPr lang="fr-FR" sz="2800" dirty="0"/>
          </a:p>
          <a:p>
            <a:pPr marL="0">
              <a:lnSpc>
                <a:spcPct val="120000"/>
              </a:lnSpc>
            </a:pPr>
            <a:r>
              <a:rPr lang="fr-FR" sz="2800" dirty="0"/>
              <a:t> </a:t>
            </a:r>
            <a:r>
              <a:rPr lang="fr-FR" sz="2800" dirty="0" smtClean="0"/>
              <a:t>Etape 2 – 22 janvier &gt; 2 avril 2020 : inscription, formulation des vœux et finalisation du dossier sur Parcoursup </a:t>
            </a:r>
            <a:endParaRPr lang="fr-FR" sz="2800" dirty="0"/>
          </a:p>
          <a:p>
            <a:pPr marL="0">
              <a:lnSpc>
                <a:spcPct val="120000"/>
              </a:lnSpc>
            </a:pPr>
            <a:r>
              <a:rPr lang="fr-FR" sz="2800" dirty="0"/>
              <a:t> </a:t>
            </a:r>
            <a:r>
              <a:rPr lang="fr-FR" sz="2800" dirty="0" smtClean="0"/>
              <a:t>Etape 3 – 19 mai &gt; 17 juillet 2020 : phase d’admission</a:t>
            </a:r>
            <a:endParaRPr lang="fr-FR" sz="2800" dirty="0"/>
          </a:p>
        </p:txBody>
      </p:sp>
    </p:spTree>
    <p:extLst>
      <p:ext uri="{BB962C8B-B14F-4D97-AF65-F5344CB8AC3E}">
        <p14:creationId xmlns:p14="http://schemas.microsoft.com/office/powerpoint/2010/main" xmlns="" val="792676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89663" y="4135907"/>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7" y="1310344"/>
            <a:ext cx="8453935"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smtClean="0"/>
          </a:p>
          <a:p>
            <a:pPr marL="0" indent="0">
              <a:buNone/>
              <a:defRPr/>
            </a:pPr>
            <a:endParaRPr lang="fr-FR" sz="6400" dirty="0" smtClean="0"/>
          </a:p>
          <a:p>
            <a:pPr>
              <a:defRPr/>
            </a:pPr>
            <a:r>
              <a:rPr lang="fr-FR" sz="7200" b="1" dirty="0" smtClean="0">
                <a:solidFill>
                  <a:srgbClr val="F28E65"/>
                </a:solidFill>
              </a:rPr>
              <a:t>Jusqu’à 10 vœux supplémentaires en apprentissage </a:t>
            </a:r>
          </a:p>
          <a:p>
            <a:pPr marL="177800" lvl="1" indent="-177800">
              <a:buSzPct val="100000"/>
              <a:buFont typeface="Lucida Grande"/>
              <a:buChar char="&gt;"/>
              <a:defRPr/>
            </a:pPr>
            <a:r>
              <a:rPr lang="fr-FR" sz="7200" b="1" dirty="0" smtClean="0">
                <a:solidFill>
                  <a:srgbClr val="F28E65"/>
                </a:solidFill>
              </a:rPr>
              <a:t>Des vœux multiples</a:t>
            </a:r>
            <a:r>
              <a:rPr lang="fr-FR" sz="6400" dirty="0" smtClean="0"/>
              <a:t> : Un vœu multiple est un regroupement de plusieurs formations similaires proposées dans différents établissements pour élargir les possibilités pour certaines formations </a:t>
            </a:r>
            <a:endParaRPr lang="fr-FR" sz="7200" dirty="0" smtClean="0"/>
          </a:p>
          <a:p>
            <a:pPr marL="177800" lvl="1" indent="-177800">
              <a:buSzPct val="100000"/>
              <a:buFont typeface="Lucida Grande"/>
              <a:buChar char="&gt;"/>
              <a:defRPr/>
            </a:pPr>
            <a:r>
              <a:rPr lang="fr-FR" sz="7200" b="1" dirty="0" smtClean="0">
                <a:solidFill>
                  <a:srgbClr val="F28E65"/>
                </a:solidFill>
              </a:rPr>
              <a:t>Chaque vœu multiple est composé de sous-vœux qui correspondent chacun à un établissement différent.</a:t>
            </a:r>
            <a:r>
              <a:rPr lang="fr-FR" sz="7200" dirty="0" smtClean="0"/>
              <a:t> </a:t>
            </a:r>
          </a:p>
          <a:p>
            <a:pPr marL="177800" lvl="1" indent="-177800">
              <a:buSzPct val="100000"/>
              <a:buFont typeface="Lucida Grande"/>
              <a:buChar char="&gt;"/>
              <a:defRPr/>
            </a:pPr>
            <a:r>
              <a:rPr lang="fr-FR" sz="7200" dirty="0" smtClean="0"/>
              <a:t> </a:t>
            </a:r>
            <a:r>
              <a:rPr lang="fr-FR" sz="7200" b="1" dirty="0" smtClean="0">
                <a:solidFill>
                  <a:srgbClr val="F28E65"/>
                </a:solidFill>
              </a:rPr>
              <a:t>Les lycéens peuvent faire jusqu’à 20 sous-vœux </a:t>
            </a:r>
            <a:r>
              <a:rPr lang="fr-FR" sz="7200" dirty="0" smtClean="0"/>
              <a:t>pour l’ensemble des vœux multiples </a:t>
            </a:r>
          </a:p>
          <a:p>
            <a:pPr>
              <a:defRPr/>
            </a:pPr>
            <a:endParaRPr lang="fr-FR" sz="6400" dirty="0" smtClean="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580544" y="3143707"/>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FFFF00"/>
                </a:solidFill>
              </a:rPr>
              <a:t>Du 22 janvier au 12 mars inclus</a:t>
            </a:r>
            <a:endParaRPr lang="fr-FR" sz="1600" b="1" dirty="0">
              <a:solidFill>
                <a:srgbClr val="FFFF00"/>
              </a:solidFill>
            </a:endParaRPr>
          </a:p>
        </p:txBody>
      </p:sp>
      <p:sp>
        <p:nvSpPr>
          <p:cNvPr id="7" name="Rectangle 6"/>
          <p:cNvSpPr/>
          <p:nvPr/>
        </p:nvSpPr>
        <p:spPr>
          <a:xfrm>
            <a:off x="580544" y="3984955"/>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smtClean="0">
                <a:solidFill>
                  <a:srgbClr val="3D566E"/>
                </a:solidFill>
              </a:rPr>
              <a:t>Conseil</a:t>
            </a:r>
            <a:r>
              <a:rPr lang="fr-FR" sz="1600" i="1" dirty="0" smtClean="0">
                <a:solidFill>
                  <a:srgbClr val="3D566E"/>
                </a:solidFill>
              </a:rPr>
              <a:t> : éviter de ne formuler qu’un seul vœu (en 2019, les candidats ont formulé 9 vœux en moyenne)</a:t>
            </a:r>
            <a:endParaRPr lang="fr-FR" sz="1600" i="1" dirty="0">
              <a:solidFill>
                <a:srgbClr val="3D566E"/>
              </a:solidFill>
            </a:endParaRP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Font typeface="Wingdings" pitchFamily="2" charset="2"/>
              <a:buChar char="Ø"/>
            </a:pPr>
            <a:r>
              <a:rPr lang="fr-FR" sz="1900" b="1" dirty="0" smtClean="0"/>
              <a:t>BTS, DUT, classes prépa, DN MADE</a:t>
            </a:r>
            <a:r>
              <a:rPr lang="fr-FR" sz="1900" b="1" dirty="0"/>
              <a:t> </a:t>
            </a:r>
            <a:r>
              <a:rPr lang="fr-FR" sz="1900" b="1" dirty="0" smtClean="0"/>
              <a:t>: </a:t>
            </a:r>
          </a:p>
          <a:p>
            <a:pPr marL="0" indent="0">
              <a:buFont typeface="Wingdings" pitchFamily="2" charset="2"/>
              <a:buChar char="Ø"/>
            </a:pPr>
            <a:r>
              <a:rPr lang="fr-FR" sz="1900" b="1" dirty="0" smtClean="0"/>
              <a:t>DCG (diplômes de comptabilité et de gestion) </a:t>
            </a:r>
            <a:r>
              <a:rPr lang="fr-FR" sz="1900" b="1" dirty="0"/>
              <a:t>: </a:t>
            </a:r>
            <a:endParaRPr lang="fr-FR" sz="1900" b="1" dirty="0" smtClean="0"/>
          </a:p>
          <a:p>
            <a:pPr marL="0" indent="0">
              <a:buFont typeface="Wingdings" pitchFamily="2" charset="2"/>
              <a:buChar char="Ø"/>
            </a:pPr>
            <a:r>
              <a:rPr lang="fr-FR" sz="1900" b="1" dirty="0" smtClean="0"/>
              <a:t>Les IFSI (instituts de formation en soin infirmier) et les formations d’orthophonie, orthoptie et audioprothèse (pour la plupart d’entre elles)</a:t>
            </a:r>
          </a:p>
          <a:p>
            <a:pPr marL="0" lvl="1" indent="0">
              <a:buSzPct val="100000"/>
              <a:buNone/>
            </a:pPr>
            <a:r>
              <a:rPr lang="fr-FR" b="1" dirty="0" smtClean="0">
                <a:solidFill>
                  <a:srgbClr val="F28E65"/>
                </a:solidFill>
              </a:rPr>
              <a:t>A savoir : pour l’ensemble de ces formations, vous pouvez faire jusqu’à 20 sous-vœux pour l’ensemble des vœux multiples. </a:t>
            </a:r>
            <a:endParaRPr lang="fr-FR" sz="1900" b="1" dirty="0" smtClean="0"/>
          </a:p>
          <a:p>
            <a:pPr marL="0" lvl="1" indent="0">
              <a:buSzPct val="100000"/>
            </a:pPr>
            <a:r>
              <a:rPr lang="fr-FR" sz="1800" b="1" dirty="0" smtClean="0"/>
              <a:t>Les écoles d’ingénieurs / de commerce et de management qui sont regroupées en réseau et qui recrutent sur concours commun</a:t>
            </a:r>
          </a:p>
          <a:p>
            <a:pPr marL="0" lvl="1" indent="0">
              <a:buSzPct val="100000"/>
            </a:pPr>
            <a:r>
              <a:rPr lang="fr-FR" sz="1800" b="1" dirty="0" smtClean="0"/>
              <a:t>Le réseau des 7 Sciences Po/IEP qui sont regroupées en réseau et qui recrutent sur concours commun (Aix, Lille, Lyon, Rennes, St Germain-en-Laye, Strasbourg, Toulouse)</a:t>
            </a:r>
          </a:p>
          <a:p>
            <a:pPr marL="0" lvl="1" indent="0">
              <a:buSzPct val="100000"/>
            </a:pPr>
            <a:r>
              <a:rPr lang="fr-FR" sz="1800" b="1" dirty="0" smtClean="0"/>
              <a:t>Les EFTS (établissements de formation en travail social) sont regroupés par diplôme d’Etat à l’échelle nationale</a:t>
            </a:r>
          </a:p>
          <a:p>
            <a:pPr marL="0" lvl="1" indent="0">
              <a:buSzPct val="100000"/>
            </a:pPr>
            <a:r>
              <a:rPr lang="fr-FR" sz="1800" b="1" dirty="0" smtClean="0"/>
              <a:t>Les parcours spécifiques « accès santé » en Ile-de-France sont regroupés à l’échelle régionale</a:t>
            </a:r>
          </a:p>
          <a:p>
            <a:pPr marL="0" lvl="1" indent="0">
              <a:buSzPct val="100000"/>
              <a:buNone/>
            </a:pPr>
            <a:r>
              <a:rPr lang="fr-FR" b="1" dirty="0" smtClean="0">
                <a:solidFill>
                  <a:srgbClr val="F28E65"/>
                </a:solidFill>
              </a:rPr>
              <a:t>A savoir : pour l’ensemble de ces formations, le nombre de sous-vœux est illimité.</a:t>
            </a: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900" b="1" dirty="0" smtClean="0"/>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Tree>
    <p:extLst>
      <p:ext uri="{BB962C8B-B14F-4D97-AF65-F5344CB8AC3E}">
        <p14:creationId xmlns:p14="http://schemas.microsoft.com/office/powerpoint/2010/main" xmlns="" val="91729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23</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92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a:t>
            </a:r>
            <a:r>
              <a:rPr lang="fr-FR" sz="1800" dirty="0" smtClean="0"/>
              <a:t> »</a:t>
            </a:r>
            <a:endParaRPr lang="fr-FR" sz="1900" dirty="0"/>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a:t>
            </a: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endParaRPr lang="fr-FR" dirty="0" smtClean="0"/>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xmlns="" val="1677221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xmlns="" val="1271826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FFFF00"/>
                </a:solidFill>
              </a:rPr>
              <a:t>Jusqu’au </a:t>
            </a:r>
          </a:p>
          <a:p>
            <a:pPr algn="ctr" fontAlgn="auto">
              <a:spcBef>
                <a:spcPts val="0"/>
              </a:spcBef>
              <a:spcAft>
                <a:spcPts val="0"/>
              </a:spcAft>
              <a:defRPr/>
            </a:pPr>
            <a:r>
              <a:rPr lang="fr-FR" sz="1600" b="1" dirty="0" smtClean="0">
                <a:solidFill>
                  <a:srgbClr val="FFFF00"/>
                </a:solidFill>
              </a:rPr>
              <a:t>2 avril inclus</a:t>
            </a:r>
            <a:endParaRPr lang="fr-FR" sz="1600" b="1" dirty="0">
              <a:solidFill>
                <a:srgbClr val="FFFF00"/>
              </a:solidFill>
            </a:endParaRPr>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26</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srgbClr val="FFFF00"/>
                </a:solidFill>
              </a:rPr>
              <a:t>Jusqu’au </a:t>
            </a:r>
          </a:p>
          <a:p>
            <a:pPr algn="ctr">
              <a:defRPr/>
            </a:pPr>
            <a:r>
              <a:rPr lang="fr-FR" sz="1600" b="1" dirty="0" smtClean="0">
                <a:solidFill>
                  <a:srgbClr val="FFFF00"/>
                </a:solidFill>
              </a:rPr>
              <a:t>2 avril inclus</a:t>
            </a:r>
            <a:endParaRPr lang="fr-FR" sz="1600" b="1" dirty="0">
              <a:solidFill>
                <a:srgbClr val="FFFF00"/>
              </a:solidFill>
            </a:endParaRPr>
          </a:p>
        </p:txBody>
      </p:sp>
    </p:spTree>
    <p:extLst>
      <p:ext uri="{BB962C8B-B14F-4D97-AF65-F5344CB8AC3E}">
        <p14:creationId xmlns:p14="http://schemas.microsoft.com/office/powerpoint/2010/main" xmlns="" val="706804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27</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srgbClr val="FFFF00"/>
                </a:solidFill>
              </a:rPr>
              <a:t>Jusqu’au </a:t>
            </a:r>
          </a:p>
          <a:p>
            <a:pPr algn="ctr">
              <a:defRPr/>
            </a:pPr>
            <a:r>
              <a:rPr lang="fr-FR" sz="1600" b="1" dirty="0" smtClean="0">
                <a:solidFill>
                  <a:srgbClr val="FFFF00"/>
                </a:solidFill>
              </a:rPr>
              <a:t>2 avril inclus</a:t>
            </a:r>
            <a:endParaRPr lang="fr-FR" sz="1600" b="1" dirty="0">
              <a:solidFill>
                <a:srgbClr val="FFFF00"/>
              </a:solidFill>
            </a:endParaRPr>
          </a:p>
        </p:txBody>
      </p:sp>
    </p:spTree>
    <p:extLst>
      <p:ext uri="{BB962C8B-B14F-4D97-AF65-F5344CB8AC3E}">
        <p14:creationId xmlns:p14="http://schemas.microsoft.com/office/powerpoint/2010/main" xmlns="" val="2045134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29</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xmlns="" val="156024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Enjeux </a:t>
            </a:r>
            <a:endParaRPr lang="fr-FR" dirty="0"/>
          </a:p>
        </p:txBody>
      </p:sp>
      <p:sp>
        <p:nvSpPr>
          <p:cNvPr id="3" name="Espace réservé du texte 2"/>
          <p:cNvSpPr>
            <a:spLocks noGrp="1"/>
          </p:cNvSpPr>
          <p:nvPr>
            <p:ph type="body" sz="quarter" idx="13"/>
          </p:nvPr>
        </p:nvSpPr>
        <p:spPr/>
        <p:txBody>
          <a:bodyPr>
            <a:normAutofit/>
          </a:bodyPr>
          <a:lstStyle/>
          <a:p>
            <a:r>
              <a:rPr lang="fr-FR" sz="2800" dirty="0" smtClean="0">
                <a:solidFill>
                  <a:schemeClr val="accent6">
                    <a:lumMod val="75000"/>
                  </a:schemeClr>
                </a:solidFill>
              </a:rPr>
              <a:t> </a:t>
            </a:r>
            <a:r>
              <a:rPr lang="fr-FR" sz="2800" b="1" dirty="0" smtClean="0">
                <a:solidFill>
                  <a:srgbClr val="F28E65"/>
                </a:solidFill>
              </a:rPr>
              <a:t>Garantir au mieux une bonne orientation dans l’enseignement supérieur</a:t>
            </a:r>
            <a:r>
              <a:rPr lang="fr-FR" sz="2800" dirty="0" smtClean="0"/>
              <a:t>, relativement à :</a:t>
            </a:r>
          </a:p>
          <a:p>
            <a:pPr lvl="1"/>
            <a:r>
              <a:rPr lang="fr-FR" sz="2300" dirty="0" smtClean="0"/>
              <a:t>Un projet ;</a:t>
            </a:r>
          </a:p>
          <a:p>
            <a:pPr lvl="1"/>
            <a:r>
              <a:rPr lang="fr-FR" sz="2300" dirty="0" smtClean="0"/>
              <a:t>Des offres ;</a:t>
            </a:r>
          </a:p>
          <a:p>
            <a:pPr lvl="1"/>
            <a:r>
              <a:rPr lang="fr-FR" sz="2300" dirty="0" smtClean="0"/>
              <a:t>Des choix.</a:t>
            </a:r>
          </a:p>
          <a:p>
            <a:pPr>
              <a:defRPr/>
            </a:pPr>
            <a:r>
              <a:rPr lang="fr-FR" sz="2800" b="1" dirty="0" smtClean="0">
                <a:solidFill>
                  <a:srgbClr val="F28E65"/>
                </a:solidFill>
              </a:rPr>
              <a:t> Permettre la personnalisation des parcours dans l’enseignement supérieur </a:t>
            </a:r>
            <a:r>
              <a:rPr lang="fr-FR" sz="2400" dirty="0" smtClean="0"/>
              <a:t>et la spécialisation progressive pour favoriser la réussite des étudiants.</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FFFF00"/>
                </a:solidFill>
              </a:rPr>
              <a:t>Du 7 avril au </a:t>
            </a:r>
          </a:p>
          <a:p>
            <a:pPr algn="ctr" fontAlgn="auto">
              <a:spcBef>
                <a:spcPts val="0"/>
              </a:spcBef>
              <a:spcAft>
                <a:spcPts val="0"/>
              </a:spcAft>
              <a:defRPr/>
            </a:pPr>
            <a:r>
              <a:rPr lang="fr-FR" sz="1600" b="1" dirty="0" smtClean="0">
                <a:solidFill>
                  <a:srgbClr val="FFFF00"/>
                </a:solidFill>
              </a:rPr>
              <a:t>11 mai</a:t>
            </a:r>
            <a:endParaRPr lang="fr-FR" sz="1600" b="1" dirty="0">
              <a:solidFill>
                <a:srgbClr val="FFFF00"/>
              </a:solidFill>
            </a:endParaRPr>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(1/2)</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xmlns="" val="389080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(2/2)</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Tree>
    <p:extLst>
      <p:ext uri="{BB962C8B-B14F-4D97-AF65-F5344CB8AC3E}">
        <p14:creationId xmlns:p14="http://schemas.microsoft.com/office/powerpoint/2010/main" xmlns="" val="1601365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 calendrier</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000" y="1086064"/>
            <a:ext cx="9024000" cy="5076000"/>
          </a:xfrm>
          <a:prstGeom prst="rect">
            <a:avLst/>
          </a:prstGeom>
        </p:spPr>
      </p:pic>
      <p:sp>
        <p:nvSpPr>
          <p:cNvPr id="7" name="Rectangle à coins arrondis 6"/>
          <p:cNvSpPr/>
          <p:nvPr/>
        </p:nvSpPr>
        <p:spPr>
          <a:xfrm>
            <a:off x="6242228" y="2779776"/>
            <a:ext cx="2634652" cy="167518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5181598" y="4542739"/>
            <a:ext cx="1938528" cy="6437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35</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xmlns="" val="15673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solidFill>
                  <a:srgbClr val="FFFF00"/>
                </a:solidFill>
              </a:rPr>
              <a:t>A partir du </a:t>
            </a:r>
          </a:p>
          <a:p>
            <a:pPr algn="ctr" fontAlgn="auto">
              <a:spcBef>
                <a:spcPts val="0"/>
              </a:spcBef>
              <a:spcAft>
                <a:spcPts val="0"/>
              </a:spcAft>
              <a:defRPr/>
            </a:pPr>
            <a:r>
              <a:rPr lang="fr-FR" sz="1600" b="1" dirty="0" smtClean="0">
                <a:solidFill>
                  <a:srgbClr val="FFFF00"/>
                </a:solidFill>
              </a:rPr>
              <a:t>19 mai</a:t>
            </a:r>
            <a:endParaRPr lang="fr-FR" sz="1600" b="1" dirty="0">
              <a:solidFill>
                <a:srgbClr val="FFFF00"/>
              </a:solidFill>
            </a:endParaRPr>
          </a:p>
        </p:txBody>
      </p:sp>
    </p:spTree>
    <p:extLst>
      <p:ext uri="{BB962C8B-B14F-4D97-AF65-F5344CB8AC3E}">
        <p14:creationId xmlns:p14="http://schemas.microsoft.com/office/powerpoint/2010/main" xmlns="" val="3251566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(1/2)</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endParaRPr lang="fr-FR" sz="2000" dirty="0"/>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4"/>
          <p:cNvSpPr/>
          <p:nvPr/>
        </p:nvSpPr>
        <p:spPr>
          <a:xfrm>
            <a:off x="697587" y="3524880"/>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967360" y="546644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571100" y="5487079"/>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buNone/>
              <a:defRPr/>
            </a:pP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(2/2)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fontScale="85000" lnSpcReduction="20000"/>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p>
          <a:p>
            <a:pPr lvl="1">
              <a:buFont typeface="Arial" panose="020B0604020202020204" pitchFamily="34" charset="0"/>
              <a:buChar char="•"/>
            </a:pPr>
            <a:endParaRPr lang="fr-FR" sz="2000" b="1" dirty="0" smtClean="0"/>
          </a:p>
          <a:p>
            <a:pPr lvl="1">
              <a:buFont typeface="Arial" panose="020B0604020202020204" pitchFamily="34" charset="0"/>
              <a:buChar char="•"/>
            </a:pPr>
            <a:endParaRPr lang="fr-FR" sz="2000" b="1" dirty="0" smtClean="0"/>
          </a:p>
          <a:p>
            <a:pPr lvl="1">
              <a:buFont typeface="Arial" panose="020B0604020202020204" pitchFamily="34" charset="0"/>
              <a:buChar char="•"/>
            </a:pPr>
            <a:endParaRPr lang="fr-FR" sz="2000" b="1" dirty="0"/>
          </a:p>
          <a:p>
            <a:r>
              <a:rPr lang="fr-FR" sz="2600" b="1" dirty="0" smtClean="0"/>
              <a:t>Le lycéen ne reçoit que des réponses « en attente »</a:t>
            </a:r>
          </a:p>
          <a:p>
            <a:pPr lvl="1"/>
            <a:r>
              <a:rPr lang="fr-FR" sz="2100" dirty="0" smtClean="0"/>
              <a:t> il consulte les indicateurs disponibles pour chaque vœu en attente</a:t>
            </a:r>
          </a:p>
          <a:p>
            <a:pPr lvl="1"/>
            <a:r>
              <a:rPr lang="fr-FR" sz="2100" dirty="0" smtClean="0"/>
              <a:t> des places vont se libérer au fur et à mesure que les autres candidats vont renoncer à leurs propositions</a:t>
            </a:r>
          </a:p>
          <a:p>
            <a:r>
              <a:rPr lang="fr-FR" sz="2600" b="1" dirty="0" smtClean="0"/>
              <a:t>Le lycéen ne reçoit que des réponses négatives (dans le cas où il n’a formulé que des vœux pour des formations 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Rectangle 4"/>
          <p:cNvSpPr/>
          <p:nvPr/>
        </p:nvSpPr>
        <p:spPr>
          <a:xfrm>
            <a:off x="1060923" y="2392070"/>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2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endParaRPr lang="fr-FR" sz="2300" b="1" dirty="0" smtClean="0"/>
          </a:p>
          <a:p>
            <a:pPr>
              <a:spcBef>
                <a:spcPts val="0"/>
              </a:spcBef>
              <a:defRPr/>
            </a:pPr>
            <a:r>
              <a:rPr lang="fr-FR" sz="2800" b="1" dirty="0" smtClean="0">
                <a:solidFill>
                  <a:srgbClr val="F28E65"/>
                </a:solidFill>
              </a:rPr>
              <a:t>Pour qui et pourquoi ? </a:t>
            </a:r>
          </a:p>
          <a:p>
            <a:pPr lvl="2">
              <a:spcBef>
                <a:spcPts val="0"/>
              </a:spcBef>
              <a:buFont typeface="Wingdings" pitchFamily="2" charset="2"/>
              <a:buChar char="Ø"/>
              <a:defRPr/>
            </a:pPr>
            <a:r>
              <a:rPr lang="fr-FR" sz="2200" b="1" dirty="0"/>
              <a:t>Pour les candidats ayant des vœux en </a:t>
            </a:r>
            <a:r>
              <a:rPr lang="fr-FR" sz="2200" b="1" dirty="0" smtClean="0"/>
              <a:t>attente</a:t>
            </a:r>
          </a:p>
          <a:p>
            <a:pPr lvl="2">
              <a:spcBef>
                <a:spcPts val="0"/>
              </a:spcBef>
              <a:buFont typeface="Wingdings" pitchFamily="2" charset="2"/>
              <a:buChar char="Ø"/>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a:t>
            </a:r>
            <a:r>
              <a:rPr lang="fr-FR" sz="2200" b="1" dirty="0" smtClean="0"/>
              <a:t>tous leurs vœux </a:t>
            </a:r>
            <a:r>
              <a:rPr lang="fr-FR" sz="2200" b="1" dirty="0"/>
              <a:t>en attente par ordre de préférence pour que le répondeur automatique puisse répondre à leur place aux propositions d'admission reçues. </a:t>
            </a:r>
          </a:p>
          <a:p>
            <a:pPr marL="0" indent="0">
              <a:spcBef>
                <a:spcPts val="0"/>
              </a:spcBef>
              <a:buNone/>
              <a:defRPr/>
            </a:pPr>
            <a:r>
              <a:rPr lang="fr-FR" b="1" dirty="0" smtClean="0">
                <a:solidFill>
                  <a:srgbClr val="F28E65"/>
                </a:solidFill>
              </a:rPr>
              <a:t>Exemple  </a:t>
            </a:r>
            <a:r>
              <a:rPr lang="fr-FR" b="1" dirty="0" smtClean="0"/>
              <a:t>: un candidat a déjà accepté une proposition et a conservé 3 vœux en attente qu’il classe en activant le répondeur automatique. </a:t>
            </a:r>
            <a:endParaRPr lang="fr-FR" dirty="0" smtClean="0"/>
          </a:p>
          <a:p>
            <a:pPr marL="523875" indent="-342900">
              <a:spcBef>
                <a:spcPts val="0"/>
              </a:spcBef>
              <a:buFont typeface="Wingdings"/>
              <a:buChar char="à"/>
              <a:defRPr/>
            </a:pPr>
            <a:r>
              <a:rPr lang="fr-FR" dirty="0" smtClean="0"/>
              <a:t>S’il reçoit une proposition d’admission pour le vœu en attente qu’il a classé en n°2, elle est  alors acceptée automatiquement  : son vœu n°3 en attente est supprimé tandis que son vœu n°1 en attente est maintenu.</a:t>
            </a:r>
          </a:p>
          <a:p>
            <a:pPr marL="0" indent="0">
              <a:spcBef>
                <a:spcPts val="0"/>
              </a:spcBef>
              <a:buNone/>
              <a:defRPr/>
            </a:pPr>
            <a:r>
              <a:rPr lang="fr-FR" b="1" dirty="0" smtClean="0">
                <a:solidFill>
                  <a:srgbClr val="F28E65"/>
                </a:solidFill>
              </a:rPr>
              <a:t>N.B. </a:t>
            </a:r>
            <a:r>
              <a:rPr lang="fr-FR" b="1" dirty="0" smtClean="0"/>
              <a:t>: le candidat n’a qu’un seul vœu en attente et il active le répondeur automatique . </a:t>
            </a:r>
            <a:r>
              <a:rPr lang="fr-FR" dirty="0" smtClean="0"/>
              <a:t>S’il reçoit une proposition pour ce vœu, elle sera acceptée automatiquement.</a:t>
            </a:r>
            <a:endParaRPr lang="fr-FR" b="1" dirty="0" smtClean="0"/>
          </a:p>
          <a:p>
            <a:pPr marL="0" indent="0">
              <a:spcBef>
                <a:spcPts val="0"/>
              </a:spcBef>
              <a:buNone/>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xmlns="" val="1444481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endParaRPr lang="fr-FR" sz="2300" b="1" dirty="0" smtClean="0"/>
          </a:p>
          <a:p>
            <a:pPr>
              <a:spcBef>
                <a:spcPts val="0"/>
              </a:spcBef>
              <a:defRPr/>
            </a:pPr>
            <a:r>
              <a:rPr lang="fr-FR" sz="2800" b="1" dirty="0" smtClean="0">
                <a:solidFill>
                  <a:srgbClr val="F28E65"/>
                </a:solidFill>
              </a:rPr>
              <a:t>Pour qui et pourquoi ? </a:t>
            </a: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xmlns="" val="1995269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a:t>
            </a:r>
            <a:r>
              <a:rPr lang="fr-FR" sz="2400" b="1" dirty="0">
                <a:solidFill>
                  <a:srgbClr val="F28E65"/>
                </a:solidFill>
              </a:rPr>
              <a:t>doit effectuer son inscription administrative </a:t>
            </a:r>
            <a:r>
              <a:rPr lang="fr-FR" sz="2400" b="1" dirty="0"/>
              <a:t>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43</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Tree>
    <p:extLst>
      <p:ext uri="{BB962C8B-B14F-4D97-AF65-F5344CB8AC3E}">
        <p14:creationId xmlns:p14="http://schemas.microsoft.com/office/powerpoint/2010/main" xmlns="" val="2574055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p14="http://schemas.microsoft.com/office/powerpoint/2010/main" xmlns="" val="2615447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xmlns="" val="68708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 calendrier</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000" y="1086064"/>
            <a:ext cx="9024000" cy="5076000"/>
          </a:xfrm>
          <a:prstGeom prst="rect">
            <a:avLst/>
          </a:prstGeom>
        </p:spPr>
      </p:pic>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c’est quoi ?</a:t>
            </a:r>
            <a:endParaRPr lang="fr-FR" dirty="0"/>
          </a:p>
        </p:txBody>
      </p:sp>
      <p:sp>
        <p:nvSpPr>
          <p:cNvPr id="3" name="Espace réservé du texte 2"/>
          <p:cNvSpPr>
            <a:spLocks noGrp="1"/>
          </p:cNvSpPr>
          <p:nvPr>
            <p:ph type="body" sz="quarter" idx="13"/>
          </p:nvPr>
        </p:nvSpPr>
        <p:spPr/>
        <p:txBody>
          <a:bodyPr>
            <a:normAutofit lnSpcReduction="10000"/>
          </a:bodyPr>
          <a:lstStyle/>
          <a:p>
            <a:pPr marL="0" indent="0">
              <a:buNone/>
            </a:pPr>
            <a:endParaRPr lang="fr-FR" dirty="0"/>
          </a:p>
          <a:p>
            <a:r>
              <a:rPr lang="fr-FR" sz="2800" b="1" dirty="0" err="1" smtClean="0">
                <a:solidFill>
                  <a:srgbClr val="F28E65"/>
                </a:solidFill>
              </a:rPr>
              <a:t>Parcoursup</a:t>
            </a:r>
            <a:r>
              <a:rPr lang="fr-FR" sz="2800" b="1" dirty="0" smtClean="0">
                <a:solidFill>
                  <a:srgbClr val="F28E65"/>
                </a:solidFill>
              </a:rPr>
              <a:t> est la plateforme nationale de préinscription</a:t>
            </a:r>
            <a:r>
              <a:rPr lang="fr-FR" sz="2800" b="1" dirty="0" smtClean="0">
                <a:solidFill>
                  <a:schemeClr val="accent6">
                    <a:lumMod val="75000"/>
                  </a:schemeClr>
                </a:solidFill>
              </a:rPr>
              <a:t> </a:t>
            </a:r>
            <a:r>
              <a:rPr lang="fr-FR" sz="2800" dirty="0" smtClean="0"/>
              <a:t>en première année de l’enseignement supérieur en France. Elle permet au lycéen, comme à tout candidat :</a:t>
            </a:r>
          </a:p>
          <a:p>
            <a:pPr lvl="1"/>
            <a:r>
              <a:rPr lang="fr-FR" sz="2400" dirty="0" smtClean="0"/>
              <a:t> de se renseigner sur l’offre de poursuite d’études, </a:t>
            </a:r>
          </a:p>
          <a:p>
            <a:pPr lvl="1"/>
            <a:r>
              <a:rPr lang="fr-FR" sz="2400" dirty="0" smtClean="0"/>
              <a:t> de formuler des vœux, </a:t>
            </a:r>
          </a:p>
          <a:p>
            <a:pPr lvl="1"/>
            <a:r>
              <a:rPr lang="fr-FR" sz="2400" dirty="0" smtClean="0"/>
              <a:t> de recevoir des propositions d’admission, </a:t>
            </a:r>
          </a:p>
          <a:p>
            <a:pPr lvl="3"/>
            <a:r>
              <a:rPr lang="fr-FR" sz="2400" dirty="0" smtClean="0"/>
              <a:t> suite à l’étude du dossier,</a:t>
            </a:r>
          </a:p>
          <a:p>
            <a:pPr lvl="3"/>
            <a:r>
              <a:rPr lang="fr-FR" sz="2400" dirty="0" smtClean="0"/>
              <a:t> dans le cadre d’un calendrier précis</a:t>
            </a:r>
          </a:p>
          <a:p>
            <a:pPr lvl="1"/>
            <a:r>
              <a:rPr lang="fr-FR" sz="2400" dirty="0" smtClean="0"/>
              <a:t> de connaître les modalités d’inscription.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15608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préalables</a:t>
            </a:r>
            <a:endParaRPr lang="fr-FR" dirty="0"/>
          </a:p>
        </p:txBody>
      </p:sp>
      <p:sp>
        <p:nvSpPr>
          <p:cNvPr id="3" name="Espace réservé du texte 2"/>
          <p:cNvSpPr>
            <a:spLocks noGrp="1"/>
          </p:cNvSpPr>
          <p:nvPr>
            <p:ph type="body" sz="quarter" idx="13"/>
          </p:nvPr>
        </p:nvSpPr>
        <p:spPr/>
        <p:txBody>
          <a:bodyPr>
            <a:normAutofit fontScale="92500" lnSpcReduction="10000"/>
          </a:bodyPr>
          <a:lstStyle/>
          <a:p>
            <a:pPr marL="0" indent="0">
              <a:buNone/>
            </a:pPr>
            <a:endParaRPr lang="fr-FR" dirty="0"/>
          </a:p>
          <a:p>
            <a:pPr>
              <a:buFontTx/>
              <a:buChar char="-"/>
            </a:pPr>
            <a:r>
              <a:rPr lang="fr-FR" sz="2400" b="1" dirty="0" smtClean="0">
                <a:solidFill>
                  <a:srgbClr val="F28E65"/>
                </a:solidFill>
              </a:rPr>
              <a:t>Une réflexion et 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a:t>
            </a:r>
            <a:r>
              <a:rPr lang="fr-FR" sz="2400" dirty="0" smtClean="0">
                <a:solidFill>
                  <a:srgbClr val="F28E65"/>
                </a:solidFill>
              </a:rPr>
              <a:t>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7</a:t>
            </a:fld>
            <a:endParaRPr lang="fr-FR" dirty="0"/>
          </a:p>
        </p:txBody>
      </p:sp>
    </p:spTree>
    <p:extLst>
      <p:ext uri="{BB962C8B-B14F-4D97-AF65-F5344CB8AC3E}">
        <p14:creationId xmlns:p14="http://schemas.microsoft.com/office/powerpoint/2010/main" xmlns="" val="1560827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28E65"/>
                </a:solidFill>
              </a:rPr>
              <a:t>Des 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 </a:t>
            </a:r>
          </a:p>
          <a:p>
            <a:pPr marL="1887537" lvl="5"/>
            <a:r>
              <a:rPr lang="fr-FR" b="1" dirty="0" smtClean="0">
                <a:solidFill>
                  <a:srgbClr val="3D566E"/>
                </a:solidFill>
              </a:rPr>
              <a:t>Entretiens avec les PP</a:t>
            </a:r>
          </a:p>
          <a:p>
            <a:pPr marL="1887537" lvl="5"/>
            <a:r>
              <a:rPr lang="fr-FR" b="1" dirty="0" smtClean="0">
                <a:solidFill>
                  <a:srgbClr val="3D566E"/>
                </a:solidFill>
              </a:rPr>
              <a:t>Salon des formations</a:t>
            </a:r>
          </a:p>
          <a:p>
            <a:pPr marL="1887537" lvl="5"/>
            <a:r>
              <a:rPr lang="fr-FR" b="1" dirty="0" smtClean="0">
                <a:solidFill>
                  <a:srgbClr val="3D566E"/>
                </a:solidFill>
              </a:rPr>
              <a:t>Accompagnement dans la rédaction des fiches Avenir, </a:t>
            </a:r>
            <a:r>
              <a:rPr lang="mr-IN" b="1" dirty="0" smtClean="0">
                <a:solidFill>
                  <a:srgbClr val="3D566E"/>
                </a:solidFill>
              </a:rPr>
              <a:t>…</a:t>
            </a:r>
            <a:endParaRPr lang="fr-FR" b="1" dirty="0" smtClean="0">
              <a:solidFill>
                <a:srgbClr val="3D566E"/>
              </a:solidFill>
            </a:endParaRPr>
          </a:p>
          <a:p>
            <a:pPr marL="0" lvl="1" indent="0">
              <a:buNone/>
            </a:pPr>
            <a:endParaRPr lang="fr-FR" sz="16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8</a:t>
            </a:fld>
            <a:endParaRPr lang="fr-FR" dirty="0"/>
          </a:p>
        </p:txBody>
      </p:sp>
    </p:spTree>
    <p:extLst>
      <p:ext uri="{BB962C8B-B14F-4D97-AF65-F5344CB8AC3E}">
        <p14:creationId xmlns:p14="http://schemas.microsoft.com/office/powerpoint/2010/main" xmlns="" val="590490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9</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13016</TotalTime>
  <Words>4003</Words>
  <Application>Microsoft Office PowerPoint</Application>
  <PresentationFormat>Affichage à l'écran (4:3)</PresentationFormat>
  <Paragraphs>502</Paragraphs>
  <Slides>48</Slides>
  <Notes>1</Notes>
  <HiddenSlides>3</HiddenSlides>
  <MMClips>0</MMClips>
  <ScaleCrop>false</ScaleCrop>
  <HeadingPairs>
    <vt:vector size="4" baseType="variant">
      <vt:variant>
        <vt:lpstr>Thème</vt:lpstr>
      </vt:variant>
      <vt:variant>
        <vt:i4>10</vt:i4>
      </vt:variant>
      <vt:variant>
        <vt:lpstr>Titres des diapositives</vt:lpstr>
      </vt:variant>
      <vt:variant>
        <vt:i4>48</vt:i4>
      </vt:variant>
    </vt:vector>
  </HeadingPairs>
  <TitlesOfParts>
    <vt:vector size="58"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sommaire</vt:lpstr>
      <vt:lpstr>Parcoursup : les Enjeux </vt:lpstr>
      <vt:lpstr>Parcoursup : les objectifs </vt:lpstr>
      <vt:lpstr>Parcoursup : Le calendrier</vt:lpstr>
      <vt:lpstr>PARCOURSUP : c’est quoi ?</vt:lpstr>
      <vt:lpstr>PARCOURSUP : Les préalables</vt:lpstr>
      <vt:lpstr>L’accompagnement pour l’élaboration du projet d’orientation au lycée</vt:lpstr>
      <vt:lpstr>ETAPE 1 : DECOUVERTE DES FORMATIONS</vt:lpstr>
      <vt:lpstr>Parcoursup : Le calendrier</vt:lpstr>
      <vt:lpstr>Diapositive 11</vt:lpstr>
      <vt:lpstr>Terminales 2019-2020.FR </vt:lpstr>
      <vt:lpstr>Des informations pour CONSTRUIRE son projet d’orientation sur Parcoursup.fr </vt:lpstr>
      <vt:lpstr>RECHERCHER DES FORMATIONS SUR Parcoursup</vt:lpstr>
      <vt:lpstr>Focus sur LES NOUVELLES FORMATIONS en 2020  </vt:lpstr>
      <vt:lpstr>Focus sur les Parcours d’accès  aux études de santé </vt:lpstr>
      <vt:lpstr>Focus sur les attendus et critères généraux d’examen des vœux </vt:lpstr>
      <vt:lpstr>ETAPE 2 : INSCRIPTION, FORMULATION DES VŒUX ET FINALISATION DU DOSSIER SUR PARCOURSUP</vt:lpstr>
      <vt:lpstr>Diapositive 19</vt:lpstr>
      <vt:lpstr>S’INSCRIRE SUR PARCOURSUP</vt:lpstr>
      <vt:lpstr>Formuler des vœux motivés </vt:lpstr>
      <vt:lpstr>LES FORMATIONS CONCERNéES PAR LES VŒUX MULTIPLES </vt:lpstr>
      <vt:lpstr>Plus de formations en apprentissage</vt:lpstr>
      <vt:lpstr>La DEMande de CéSURE : mode d’emploi </vt:lpstr>
      <vt:lpstr>Finaliser son dossier et confirmer  ses vœux  </vt:lpstr>
      <vt:lpstr>LA rubrique «Activités et centres d’intérêts»</vt:lpstr>
      <vt:lpstr>LA rubrique « préférence et autres projets »</vt:lpstr>
      <vt:lpstr>L’examen du conseil de classe et la fiche avenir  </vt:lpstr>
      <vt:lpstr>EXAMEN DES VŒUX PAR LES FORMATIONS : LES PRINCIPES</vt:lpstr>
      <vt:lpstr>L’examen des vœux par les établissements d’enseignement supérieur </vt:lpstr>
      <vt:lpstr>Un modèle d’admission juste et transparent (1/2)</vt:lpstr>
      <vt:lpstr>Un modèle d’admission juste et transparent (2/2)</vt:lpstr>
      <vt:lpstr>ETAPE 3 : PHASE D’ADMISSION (REPONSES DES FORMATIONS ET ACCEPTATION DES PROPOSITIONS)</vt:lpstr>
      <vt:lpstr>Parcoursup : Le calendrier</vt:lpstr>
      <vt:lpstr>Diapositive 35</vt:lpstr>
      <vt:lpstr>Phase d’admission : les lycéens font leur choix </vt:lpstr>
      <vt:lpstr>réception des réponses et acceptation des propositions </vt:lpstr>
      <vt:lpstr>les réponses des formations</vt:lpstr>
      <vt:lpstr>Comment répondre aux propositions reçues (1/2) </vt:lpstr>
      <vt:lpstr>Comment répondre aux propositions reçues (2/2) </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Diapositive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secproviseur</cp:lastModifiedBy>
  <cp:revision>752</cp:revision>
  <cp:lastPrinted>2019-01-03T12:57:04Z</cp:lastPrinted>
  <dcterms:created xsi:type="dcterms:W3CDTF">2015-02-04T10:43:31Z</dcterms:created>
  <dcterms:modified xsi:type="dcterms:W3CDTF">2020-01-20T10:48:57Z</dcterms:modified>
</cp:coreProperties>
</file>